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43"/>
  </p:notesMasterIdLst>
  <p:sldIdLst>
    <p:sldId id="256" r:id="rId2"/>
    <p:sldId id="297" r:id="rId3"/>
    <p:sldId id="302" r:id="rId4"/>
    <p:sldId id="268" r:id="rId5"/>
    <p:sldId id="261" r:id="rId6"/>
    <p:sldId id="293" r:id="rId7"/>
    <p:sldId id="265" r:id="rId8"/>
    <p:sldId id="291" r:id="rId9"/>
    <p:sldId id="298" r:id="rId10"/>
    <p:sldId id="286" r:id="rId11"/>
    <p:sldId id="281" r:id="rId12"/>
    <p:sldId id="287" r:id="rId13"/>
    <p:sldId id="262" r:id="rId14"/>
    <p:sldId id="303" r:id="rId15"/>
    <p:sldId id="285" r:id="rId16"/>
    <p:sldId id="284" r:id="rId17"/>
    <p:sldId id="260" r:id="rId18"/>
    <p:sldId id="263" r:id="rId19"/>
    <p:sldId id="264" r:id="rId20"/>
    <p:sldId id="258" r:id="rId21"/>
    <p:sldId id="259" r:id="rId22"/>
    <p:sldId id="289" r:id="rId23"/>
    <p:sldId id="282" r:id="rId24"/>
    <p:sldId id="280" r:id="rId25"/>
    <p:sldId id="279" r:id="rId26"/>
    <p:sldId id="294" r:id="rId27"/>
    <p:sldId id="288" r:id="rId28"/>
    <p:sldId id="271" r:id="rId29"/>
    <p:sldId id="273" r:id="rId30"/>
    <p:sldId id="300" r:id="rId31"/>
    <p:sldId id="269" r:id="rId32"/>
    <p:sldId id="270" r:id="rId33"/>
    <p:sldId id="272" r:id="rId34"/>
    <p:sldId id="275" r:id="rId35"/>
    <p:sldId id="276" r:id="rId36"/>
    <p:sldId id="301" r:id="rId37"/>
    <p:sldId id="277" r:id="rId38"/>
    <p:sldId id="290" r:id="rId39"/>
    <p:sldId id="296" r:id="rId40"/>
    <p:sldId id="299" r:id="rId41"/>
    <p:sldId id="283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389A2-9105-47B6-927C-29233C3B970F}" type="datetimeFigureOut">
              <a:rPr lang="en-US" smtClean="0"/>
              <a:t>7/21/2022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B90AD-FAFD-45F9-BE0A-9F38D4FBC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87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B90AD-FAFD-45F9-BE0A-9F38D4FBC8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42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B90AD-FAFD-45F9-BE0A-9F38D4FBC8F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34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8DA6F-0554-4822-B506-28AD535F55A4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90ED-276D-449B-84A2-AB985123DFAF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F4A9C-388F-4417-BEA8-44659662CE4E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21353"/>
            <a:ext cx="8974974" cy="95687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2222E-DA30-4994-94AB-7D52B5D75B62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BB9B-DBEC-4C3E-ACAE-0BDA95EE555D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BBF4D-4943-49C3-AC43-6C4F15881FEA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D1C0F-A632-4DA0-AB13-5225AE68C082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A93171-26EA-48C1-93D4-3C5355B030A8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5FC49-83A5-4573-A98F-1EA40C9188EC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C74B-1840-4FF4-9C25-E49EC353AD39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8BF5E89-01BA-4760-89BB-13C32E9C7048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DA9AF01-9B9E-4EC8-98F8-C8263FFA36CD}" type="datetime1">
              <a:rPr lang="en-US" smtClean="0"/>
              <a:t>7/21/2022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46446212_AES_Encryption_Study_Evaluation" TargetMode="External"/><Relationship Id="rId2" Type="http://schemas.openxmlformats.org/officeDocument/2006/relationships/hyperlink" Target="mailto:buchholz@hs-bremen.d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S1877050913006327" TargetMode="External"/><Relationship Id="rId5" Type="http://schemas.openxmlformats.org/officeDocument/2006/relationships/hyperlink" Target="https://www.complexity-explorables.org/flongs/logistic/" TargetMode="External"/><Relationship Id="rId4" Type="http://schemas.openxmlformats.org/officeDocument/2006/relationships/hyperlink" Target="https://link.springer.com/content/pdf/10.1007/s11042-022-13078-6.pdf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FB42CB1-F82A-F44A-70EC-2E897CCD6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871663"/>
            <a:ext cx="8991600" cy="1737931"/>
          </a:xfrm>
        </p:spPr>
        <p:txBody>
          <a:bodyPr>
            <a:normAutofit/>
          </a:bodyPr>
          <a:lstStyle/>
          <a:p>
            <a:r>
              <a:rPr lang="en-US" sz="3200" b="1" dirty="0"/>
              <a:t>DESIGN OF LIGHTWEIGHT ENCRYPTION SCHEME FOR SECURE DATA COMMUNICATION IN UAVs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B5341A0-9330-C459-2A7D-4C4F22E87B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766757"/>
            <a:ext cx="6801612" cy="2034188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SUPERVISOR: </a:t>
            </a:r>
          </a:p>
          <a:p>
            <a:r>
              <a:rPr lang="en-US" sz="32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ENGR LAL SAID KHAN</a:t>
            </a:r>
          </a:p>
          <a:p>
            <a:r>
              <a:rPr lang="en-US" sz="28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PRESENTED BY: </a:t>
            </a:r>
          </a:p>
          <a:p>
            <a:r>
              <a:rPr lang="en-US" sz="2800" dirty="0">
                <a:solidFill>
                  <a:schemeClr val="bg1">
                    <a:lumMod val="85000"/>
                    <a:lumOff val="15000"/>
                  </a:schemeClr>
                </a:solidFill>
              </a:rPr>
              <a:t>HAMZA IRFAN &amp; MAAZ JAMSHAID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9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04" y="1965098"/>
            <a:ext cx="11447165" cy="370192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54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813179" y="2313433"/>
            <a:ext cx="4270248" cy="704087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Plain Image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136" y="3017520"/>
            <a:ext cx="3434334" cy="3434334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11240" y="2313433"/>
            <a:ext cx="4270248" cy="704087"/>
          </a:xfrm>
        </p:spPr>
        <p:txBody>
          <a:bodyPr/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Diffused image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1384" y="2979378"/>
            <a:ext cx="3445764" cy="347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1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ENCRYPTION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(2)Confusion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0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chaotic map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00200" y="1562892"/>
                <a:ext cx="444205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3600" b="1" i="1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l-GR" sz="3600" b="1" i="1">
                          <a:latin typeface="Cambria Math" panose="02040503050406030204" pitchFamily="18" charset="0"/>
                        </a:rPr>
                        <m:t>𝝀</m:t>
                      </m:r>
                      <m:sSub>
                        <m:sSubPr>
                          <m:ctrlPr>
                            <a:rPr lang="el-GR" sz="3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3600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36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36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1562892"/>
                <a:ext cx="4442050" cy="6463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846659" y="2301769"/>
            <a:ext cx="8498681" cy="43990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858001" y="1378226"/>
                <a:ext cx="4266681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b="1" i="1" smtClean="0"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𝑹𝒆𝒑𝒓𝒐𝒅𝒖𝒄𝒕𝒊𝒐𝒏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𝑹𝒂𝒕𝒆</m:t>
                      </m:r>
                    </m:oMath>
                  </m:oMathPara>
                </a14:m>
                <a:endParaRPr lang="en-US" sz="2800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l-GR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𝑰𝒏𝒊𝒕𝒊𝒂𝒍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𝑪𝒐𝒏𝒅𝒊𝒕𝒊𝒐𝒏</m:t>
                      </m:r>
                    </m:oMath>
                  </m:oMathPara>
                </a14:m>
                <a:endParaRPr lang="en-US" sz="2800" b="1" i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1" y="1378226"/>
                <a:ext cx="4266681" cy="954107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48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9388" y="4040891"/>
            <a:ext cx="5248275" cy="2662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CHAOTIC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378226"/>
            <a:ext cx="5343525" cy="27326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88" y="1378226"/>
            <a:ext cx="5248275" cy="26626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99" y="4110908"/>
            <a:ext cx="5343525" cy="26933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6200000">
            <a:off x="-2259373" y="3361328"/>
            <a:ext cx="5292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https://www.complexity-explorables.org/flongs/logistic/</a:t>
            </a:r>
          </a:p>
        </p:txBody>
      </p:sp>
    </p:spTree>
    <p:extLst>
      <p:ext uri="{BB962C8B-B14F-4D97-AF65-F5344CB8AC3E}">
        <p14:creationId xmlns:p14="http://schemas.microsoft.com/office/powerpoint/2010/main" val="426833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Initializing parameters for </a:t>
            </a:r>
            <a:br>
              <a:rPr lang="en-US" dirty="0" smtClean="0"/>
            </a:br>
            <a:r>
              <a:rPr lang="en-US" dirty="0" smtClean="0"/>
              <a:t>logistic chaotic map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217" y="1592262"/>
            <a:ext cx="9913465" cy="426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2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Initializing parameters for </a:t>
            </a:r>
            <a:br>
              <a:rPr lang="en-US" dirty="0" smtClean="0"/>
            </a:br>
            <a:r>
              <a:rPr lang="en-US" dirty="0" smtClean="0"/>
              <a:t>logistic chaotic map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962536" y="1575192"/>
                <a:ext cx="6250301" cy="42298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Key: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21784484539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2</a:t>
                </a:r>
                <a:r>
                  <a:rPr 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60929894</a:t>
                </a:r>
                <a:r>
                  <a:rPr lang="en-US" sz="24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4</a:t>
                </a:r>
                <a:r>
                  <a:rPr 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01171244026</a:t>
                </a:r>
              </a:p>
              <a:p>
                <a:r>
                  <a:rPr lang="en-US" sz="24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Last Pixel Value: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255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: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endParaRPr lang="en-US" sz="240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𝟐𝟏</m:t>
                        </m:r>
                      </m:sub>
                    </m:sSub>
                    <m:r>
                      <a:rPr lang="en-US" sz="24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4</a:t>
                </a:r>
              </a:p>
              <a:p>
                <a:r>
                  <a:rPr lang="en-US" sz="24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Key Sum: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136</a:t>
                </a:r>
              </a:p>
              <a:p>
                <a:r>
                  <a:rPr lang="en-US" sz="24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Sum = Key Sum + Last Pixel Value: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391</a:t>
                </a:r>
              </a:p>
              <a:p>
                <a:r>
                  <a:rPr lang="en-US" sz="24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Sum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𝐄</m:t>
                        </m:r>
                      </m:e>
                      <m:sub>
                        <m:r>
                          <a:rPr lang="en-US" sz="24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: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397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Sum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US" sz="24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𝐄</m:t>
                            </m:r>
                          </m:e>
                          <m:sub>
                            <m:r>
                              <a:rPr lang="en-US" sz="2400" b="1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𝟐𝟏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sz="2400" b="1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: 0.397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Sum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 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𝑬</m:t>
                            </m:r>
                          </m:e>
                          <m:sub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𝟐𝟏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𝟑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b="1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 +0.01: </a:t>
                </a:r>
                <a:r>
                  <a:rPr lang="en-US" sz="2400" dirty="0" smtClean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rial" panose="020B0604020202020204" pitchFamily="34" charset="0"/>
                  </a:rPr>
                  <a:t>0.407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𝟒𝟎𝟕</m:t>
                      </m:r>
                    </m:oMath>
                  </m:oMathPara>
                </a14:m>
                <a:endParaRPr lang="en-US" sz="2400" dirty="0" smtClean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536" y="1575192"/>
                <a:ext cx="6250301" cy="4229876"/>
              </a:xfrm>
              <a:prstGeom prst="rect">
                <a:avLst/>
              </a:prstGeom>
              <a:blipFill rotWithShape="0">
                <a:blip r:embed="rId2"/>
                <a:stretch>
                  <a:fillRect l="-1561" t="-1153" r="-7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11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S-box Generation Algorithm</a:t>
            </a:r>
            <a:endParaRPr lang="en-US" dirty="0"/>
          </a:p>
        </p:txBody>
      </p:sp>
      <p:pic>
        <p:nvPicPr>
          <p:cNvPr id="4" name="Content Placehold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52623"/>
            <a:ext cx="8974974" cy="394702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1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21354"/>
            <a:ext cx="8974974" cy="593060"/>
          </a:xfrm>
        </p:spPr>
        <p:txBody>
          <a:bodyPr>
            <a:noAutofit/>
          </a:bodyPr>
          <a:lstStyle/>
          <a:p>
            <a:r>
              <a:rPr lang="en-US" dirty="0" smtClean="0"/>
              <a:t>S-box</a:t>
            </a:r>
            <a:endParaRPr lang="en-US" dirty="0"/>
          </a:p>
        </p:txBody>
      </p:sp>
      <p:graphicFrame>
        <p:nvGraphicFramePr>
          <p:cNvPr id="5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2741377"/>
              </p:ext>
            </p:extLst>
          </p:nvPr>
        </p:nvGraphicFramePr>
        <p:xfrm>
          <a:off x="1600200" y="1571684"/>
          <a:ext cx="9158720" cy="5286316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572052"/>
                <a:gridCol w="539703"/>
                <a:gridCol w="604403"/>
                <a:gridCol w="544442"/>
                <a:gridCol w="599662"/>
                <a:gridCol w="572052"/>
                <a:gridCol w="572052"/>
                <a:gridCol w="572052"/>
                <a:gridCol w="572052"/>
                <a:gridCol w="572052"/>
                <a:gridCol w="573033"/>
                <a:gridCol w="573033"/>
                <a:gridCol w="546583"/>
                <a:gridCol w="599483"/>
                <a:gridCol w="573033"/>
                <a:gridCol w="573033"/>
              </a:tblGrid>
              <a:tr h="329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156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4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108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213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166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119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223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72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176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129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160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90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225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</a:tr>
              <a:tr h="329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130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234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83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187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140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245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93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198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46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151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255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104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109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252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</a:tr>
              <a:tr h="329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105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57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162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115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219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172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125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230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78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58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</a:tr>
              <a:tr h="329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79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184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32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136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241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89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194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42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147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251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100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53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85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220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150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</a:tr>
              <a:tr h="3588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54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158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111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215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168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121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226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74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179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34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169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99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</a:tr>
              <a:tr h="3105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133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237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86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190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143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247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96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49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153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239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118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48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</a:tr>
              <a:tr h="329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107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212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165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117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222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70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175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128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232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188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75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</a:tr>
              <a:tr h="329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233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82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186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35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139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244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92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196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45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149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254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102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137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94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</a:tr>
              <a:tr h="329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56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161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114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218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171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124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228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77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181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164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43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229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</a:tr>
              <a:tr h="329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182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135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240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88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193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41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145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250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98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51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183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113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248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178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</a:tr>
              <a:tr h="329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157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110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214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167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120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224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73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177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132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197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127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</a:tr>
              <a:tr h="329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131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236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84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189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142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246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95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199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47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152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81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146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154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</a:tr>
              <a:tr h="329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106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210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59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163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116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221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174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126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231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216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173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103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</a:tr>
              <a:tr h="329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80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185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33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138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242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91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195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44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148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253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101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235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243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122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52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</a:tr>
              <a:tr h="329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55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159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112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217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170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123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227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76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180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6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192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71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</a:tr>
              <a:tr h="3297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29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134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238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87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191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40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144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249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97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202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50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155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211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141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</a:rPr>
                        <a:t>20</a:t>
                      </a:r>
                      <a:endParaRPr lang="en-US" sz="16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</a:rPr>
                        <a:t>206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85579" marR="85579" marT="0" marB="0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40945" y="1171575"/>
                <a:ext cx="42934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𝟒𝟎𝟕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945" y="1171575"/>
                <a:ext cx="4293483" cy="400110"/>
              </a:xfrm>
              <a:prstGeom prst="rect">
                <a:avLst/>
              </a:prstGeom>
              <a:blipFill rotWithShape="0">
                <a:blip r:embed="rId2"/>
                <a:stretch>
                  <a:fillRect l="-993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52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21354"/>
            <a:ext cx="8974974" cy="593060"/>
          </a:xfrm>
        </p:spPr>
        <p:txBody>
          <a:bodyPr>
            <a:noAutofit/>
          </a:bodyPr>
          <a:lstStyle/>
          <a:p>
            <a:r>
              <a:rPr lang="en-US" dirty="0" smtClean="0"/>
              <a:t>S-box</a:t>
            </a:r>
            <a:r>
              <a:rPr lang="en-US" sz="3200" dirty="0" smtClean="0"/>
              <a:t> </a:t>
            </a:r>
            <a:r>
              <a:rPr lang="en-US" dirty="0" smtClean="0"/>
              <a:t>comparison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940945" y="1142547"/>
                <a:ext cx="429348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INITIAL CONDITION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𝟒𝟓𝟎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945" y="1142547"/>
                <a:ext cx="4293483" cy="400110"/>
              </a:xfrm>
              <a:prstGeom prst="rect">
                <a:avLst/>
              </a:prstGeom>
              <a:blipFill rotWithShape="0">
                <a:blip r:embed="rId3"/>
                <a:stretch>
                  <a:fillRect l="-993"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Content Placeholder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5000838"/>
              </p:ext>
            </p:extLst>
          </p:nvPr>
        </p:nvGraphicFramePr>
        <p:xfrm>
          <a:off x="1600200" y="1542661"/>
          <a:ext cx="8974972" cy="5315341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560575"/>
                <a:gridCol w="560575"/>
                <a:gridCol w="560575"/>
                <a:gridCol w="560575"/>
                <a:gridCol w="560575"/>
                <a:gridCol w="560575"/>
                <a:gridCol w="560575"/>
                <a:gridCol w="560575"/>
                <a:gridCol w="560575"/>
                <a:gridCol w="560575"/>
                <a:gridCol w="561537"/>
                <a:gridCol w="561537"/>
                <a:gridCol w="561537"/>
                <a:gridCol w="561537"/>
                <a:gridCol w="561537"/>
                <a:gridCol w="561537"/>
              </a:tblGrid>
              <a:tr h="3050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198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46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151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104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209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58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162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116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220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69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51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163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146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108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4773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172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21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125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230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79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183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32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137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242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90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195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44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129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112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95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57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324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147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251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100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205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53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158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111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216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65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169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18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78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61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122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33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374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121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226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74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179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28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133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237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86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191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39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144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249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139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71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238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22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96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200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49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154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107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212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60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165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119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223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54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88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98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22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70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175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128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233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82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186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35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140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244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93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37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47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214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22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45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149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254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103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207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56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161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114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219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68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225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208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64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241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22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124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229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77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182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31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135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240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89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193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42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174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30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228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190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485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250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99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203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52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157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110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215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63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168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252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235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218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255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166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227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224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73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178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131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236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84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189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38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143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247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201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184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40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204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115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22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199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48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152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106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210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59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164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117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222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150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245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231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142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797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173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127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232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80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185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34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138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243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92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196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177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211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194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180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91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6306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148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253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101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206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55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159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113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217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66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171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126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160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156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118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2272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123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227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76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181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134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239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87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192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41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145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75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187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221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105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67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22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97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202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50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155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109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213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62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167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120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153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136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170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132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43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  <a:tr h="32227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72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176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130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234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83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188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36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141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246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94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102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85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FF0000"/>
                          </a:solidFill>
                          <a:effectLst/>
                        </a:rPr>
                        <a:t>197</a:t>
                      </a:r>
                      <a:endParaRPr lang="en-US" sz="1800" b="1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81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248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447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524000"/>
            <a:ext cx="8974974" cy="5059680"/>
          </a:xfrm>
        </p:spPr>
        <p:txBody>
          <a:bodyPr>
            <a:normAutofit fontScale="92500"/>
          </a:bodyPr>
          <a:lstStyle/>
          <a:p>
            <a:r>
              <a:rPr lang="en-US" sz="3200" b="1" dirty="0" smtClean="0"/>
              <a:t>LIGHTWEIGHT ENCRYPTION IN UAVs (Compared to </a:t>
            </a:r>
            <a:r>
              <a:rPr lang="en-US" sz="3200" b="1" dirty="0" smtClean="0">
                <a:solidFill>
                  <a:srgbClr val="FF0000"/>
                </a:solidFill>
              </a:rPr>
              <a:t>Advanced </a:t>
            </a:r>
            <a:r>
              <a:rPr lang="en-US" sz="3200" b="1" dirty="0">
                <a:solidFill>
                  <a:srgbClr val="FF0000"/>
                </a:solidFill>
              </a:rPr>
              <a:t>E</a:t>
            </a:r>
            <a:r>
              <a:rPr lang="en-US" sz="3200" b="1" dirty="0" smtClean="0">
                <a:solidFill>
                  <a:srgbClr val="FF0000"/>
                </a:solidFill>
              </a:rPr>
              <a:t>ncryption </a:t>
            </a:r>
            <a:r>
              <a:rPr lang="en-US" sz="3200" b="1" dirty="0">
                <a:solidFill>
                  <a:srgbClr val="FF0000"/>
                </a:solidFill>
              </a:rPr>
              <a:t>S</a:t>
            </a:r>
            <a:r>
              <a:rPr lang="en-US" sz="3200" b="1" dirty="0" smtClean="0">
                <a:solidFill>
                  <a:srgbClr val="FF0000"/>
                </a:solidFill>
              </a:rPr>
              <a:t>cheme</a:t>
            </a:r>
            <a:r>
              <a:rPr lang="en-US" sz="3200" b="1" dirty="0" smtClean="0"/>
              <a:t>)</a:t>
            </a:r>
            <a:endParaRPr lang="en-US" sz="3200" b="1" dirty="0"/>
          </a:p>
          <a:p>
            <a:r>
              <a:rPr lang="en-US" sz="3200" dirty="0" smtClean="0"/>
              <a:t>Less Complex</a:t>
            </a:r>
          </a:p>
          <a:p>
            <a:r>
              <a:rPr lang="en-US" sz="3200" dirty="0" smtClean="0"/>
              <a:t>Low  Cost</a:t>
            </a:r>
          </a:p>
          <a:p>
            <a:r>
              <a:rPr lang="en-US" sz="3200" dirty="0" smtClean="0"/>
              <a:t>Higher Throughput (AES has lower throughput)</a:t>
            </a:r>
          </a:p>
          <a:p>
            <a:r>
              <a:rPr lang="en-US" sz="3200" dirty="0" smtClean="0"/>
              <a:t>SWAP (Size, Weight And Power)</a:t>
            </a:r>
          </a:p>
          <a:p>
            <a:r>
              <a:rPr lang="en-US" sz="3200" b="1" dirty="0" smtClean="0"/>
              <a:t>DESIGN A STABLE CRYPTOSYSTEM (Analysis done in the 3</a:t>
            </a:r>
            <a:r>
              <a:rPr lang="en-US" sz="3200" b="1" baseline="30000" dirty="0" smtClean="0"/>
              <a:t>rd</a:t>
            </a:r>
            <a:r>
              <a:rPr lang="en-US" sz="3200" b="1" dirty="0" smtClean="0"/>
              <a:t> Section)</a:t>
            </a:r>
          </a:p>
          <a:p>
            <a:r>
              <a:rPr lang="en-US" sz="3200" dirty="0" smtClean="0"/>
              <a:t>High immunity </a:t>
            </a:r>
            <a:r>
              <a:rPr lang="en-US" sz="3200" dirty="0" smtClean="0"/>
              <a:t>to </a:t>
            </a:r>
            <a:r>
              <a:rPr lang="en-US" sz="3200" dirty="0" smtClean="0"/>
              <a:t>different attacks by the intruder</a:t>
            </a:r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400" b="1" dirty="0" smtClean="0"/>
          </a:p>
          <a:p>
            <a:pPr marL="0" indent="0">
              <a:buNone/>
            </a:pP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33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Substitution using </a:t>
            </a:r>
            <a:r>
              <a:rPr lang="en-US" dirty="0" smtClean="0"/>
              <a:t>S‑boxes Algorithm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522" y="1528927"/>
            <a:ext cx="5534330" cy="532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22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582801" y="1931672"/>
            <a:ext cx="4270248" cy="704087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Plain image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12" y="2800349"/>
            <a:ext cx="3433699" cy="3433699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0220" y="1931671"/>
            <a:ext cx="4270248" cy="704087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CONFUSED IMAGE</a:t>
            </a:r>
            <a:endParaRPr 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00200" y="421353"/>
            <a:ext cx="8974974" cy="956873"/>
          </a:xfrm>
        </p:spPr>
        <p:txBody>
          <a:bodyPr/>
          <a:lstStyle/>
          <a:p>
            <a:r>
              <a:rPr lang="en-US" dirty="0" smtClean="0"/>
              <a:t>Substitution/confusion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159" y="2797678"/>
            <a:ext cx="3436370" cy="343637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91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22</a:t>
            </a:fld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38" y="1483179"/>
            <a:ext cx="5263697" cy="5263697"/>
          </a:xfr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600200" y="421353"/>
            <a:ext cx="8974974" cy="956873"/>
          </a:xfrm>
        </p:spPr>
        <p:txBody>
          <a:bodyPr/>
          <a:lstStyle/>
          <a:p>
            <a:r>
              <a:rPr lang="en-US" dirty="0" smtClean="0"/>
              <a:t>Complete encryption(C+D)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88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DECRYPTION</a:t>
            </a:r>
            <a:endParaRPr lang="en-US" sz="40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96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Reverse diffusion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624746" y="1989410"/>
                <a:ext cx="4786439" cy="644857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4746" y="1989410"/>
                <a:ext cx="4786439" cy="64485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707095" y="1517037"/>
                <a:ext cx="2724079" cy="472373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095" y="1517037"/>
                <a:ext cx="2724079" cy="472373"/>
              </a:xfrm>
              <a:prstGeom prst="rect">
                <a:avLst/>
              </a:prstGeom>
              <a:blipFill rotWithShape="0">
                <a:blip r:embed="rId3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65868" y="2603641"/>
                <a:ext cx="1504194" cy="465577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𝒄𝒔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5868" y="2603641"/>
                <a:ext cx="1504194" cy="465577"/>
              </a:xfrm>
              <a:prstGeom prst="rect">
                <a:avLst/>
              </a:prstGeom>
              <a:blipFill rotWithShape="0">
                <a:blip r:embed="rId4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884673" y="3069218"/>
                <a:ext cx="2266583" cy="430887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4673" y="3069218"/>
                <a:ext cx="2266583" cy="43088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36"/>
          <a:stretch/>
        </p:blipFill>
        <p:spPr>
          <a:xfrm>
            <a:off x="1600200" y="3500105"/>
            <a:ext cx="8974974" cy="316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0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Reverse Confusion Algorithm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3885" y="1492525"/>
            <a:ext cx="5587603" cy="520354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44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26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907" y="1562440"/>
            <a:ext cx="5295560" cy="529556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600200" y="421353"/>
            <a:ext cx="8974974" cy="956873"/>
          </a:xfrm>
        </p:spPr>
        <p:txBody>
          <a:bodyPr/>
          <a:lstStyle/>
          <a:p>
            <a:r>
              <a:rPr lang="en-US" dirty="0" smtClean="0"/>
              <a:t>Complete decryption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08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Security analysis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01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analysis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63"/>
          <a:stretch/>
        </p:blipFill>
        <p:spPr bwMode="auto">
          <a:xfrm>
            <a:off x="2142560" y="2545762"/>
            <a:ext cx="7890251" cy="316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825111" y="1843159"/>
            <a:ext cx="45251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Against Differential Attack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4012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analysis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4263106"/>
              </p:ext>
            </p:extLst>
          </p:nvPr>
        </p:nvGraphicFramePr>
        <p:xfrm>
          <a:off x="1600200" y="2328862"/>
          <a:ext cx="8974974" cy="399573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4132493"/>
                <a:gridCol w="4842481"/>
              </a:tblGrid>
              <a:tr h="992002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Differential </a:t>
                      </a:r>
                      <a:r>
                        <a:rPr lang="en-US" sz="2800" dirty="0">
                          <a:effectLst/>
                        </a:rPr>
                        <a:t>analysis of the implemented scheme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996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IMAGE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b="1" dirty="0">
                          <a:effectLst/>
                        </a:rPr>
                        <a:t>NPCR</a:t>
                      </a:r>
                      <a:endParaRPr lang="en-US" sz="28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964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Baboon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</a:rPr>
                        <a:t>0.9948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01087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 smtClean="0">
                          <a:effectLst/>
                        </a:rPr>
                        <a:t>Lena</a:t>
                      </a:r>
                      <a:endParaRPr lang="en-US" sz="28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 smtClean="0">
                          <a:effectLst/>
                        </a:rPr>
                        <a:t>0.9959</a:t>
                      </a:r>
                      <a:endParaRPr lang="en-US" sz="32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015117" y="1611476"/>
            <a:ext cx="21451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NPCR &gt; 0.99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807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2823" y="1628775"/>
            <a:ext cx="7729728" cy="3182565"/>
          </a:xfrm>
        </p:spPr>
        <p:txBody>
          <a:bodyPr>
            <a:noAutofit/>
          </a:bodyPr>
          <a:lstStyle/>
          <a:p>
            <a:r>
              <a:rPr lang="en-US" sz="2400" dirty="0" smtClean="0"/>
              <a:t>Project Objectives</a:t>
            </a:r>
          </a:p>
          <a:p>
            <a:r>
              <a:rPr lang="en-US" sz="2400" b="1" dirty="0" smtClean="0"/>
              <a:t>Encryption</a:t>
            </a:r>
          </a:p>
          <a:p>
            <a:r>
              <a:rPr lang="en-US" sz="2400" dirty="0" smtClean="0"/>
              <a:t>Diffusion</a:t>
            </a:r>
          </a:p>
          <a:p>
            <a:r>
              <a:rPr lang="en-US" sz="2400" dirty="0" smtClean="0"/>
              <a:t>Confusion</a:t>
            </a:r>
          </a:p>
          <a:p>
            <a:r>
              <a:rPr lang="en-US" sz="2400" b="1" dirty="0" smtClean="0"/>
              <a:t>Decryption</a:t>
            </a:r>
          </a:p>
          <a:p>
            <a:r>
              <a:rPr lang="en-US" sz="2400" dirty="0" smtClean="0"/>
              <a:t>Reverse Diffusion</a:t>
            </a:r>
          </a:p>
          <a:p>
            <a:r>
              <a:rPr lang="en-US" sz="2400" dirty="0" smtClean="0"/>
              <a:t>Reverse Confusion</a:t>
            </a:r>
          </a:p>
          <a:p>
            <a:r>
              <a:rPr lang="en-US" sz="2400" dirty="0" smtClean="0"/>
              <a:t>Security Analysis</a:t>
            </a:r>
          </a:p>
          <a:p>
            <a:r>
              <a:rPr lang="en-US" sz="2400" dirty="0" smtClean="0"/>
              <a:t>Future Work</a:t>
            </a:r>
          </a:p>
          <a:p>
            <a:r>
              <a:rPr lang="en-US" sz="2400" dirty="0" smtClean="0"/>
              <a:t>References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7514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Comparison with state-of-the-art cryptosystem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7192827"/>
              </p:ext>
            </p:extLst>
          </p:nvPr>
        </p:nvGraphicFramePr>
        <p:xfrm>
          <a:off x="2917370" y="2442986"/>
          <a:ext cx="6411097" cy="4140694"/>
        </p:xfrm>
        <a:graphic>
          <a:graphicData uri="http://schemas.openxmlformats.org/drawingml/2006/table">
            <a:tbl>
              <a:tblPr firstRow="1" firstCol="1" bandRow="1">
                <a:tableStyleId>{638B1855-1B75-4FBE-930C-398BA8C253C6}</a:tableStyleId>
              </a:tblPr>
              <a:tblGrid>
                <a:gridCol w="3764786"/>
                <a:gridCol w="2363830"/>
                <a:gridCol w="282481"/>
              </a:tblGrid>
              <a:tr h="9720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b="1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IMAGE</a:t>
                      </a:r>
                      <a:endParaRPr lang="en-US" sz="48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b="1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LENA</a:t>
                      </a:r>
                      <a:endParaRPr lang="en-US" sz="4800" b="1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8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97205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Yi et al.</a:t>
                      </a:r>
                      <a:endParaRPr lang="en-US" sz="48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0.9962</a:t>
                      </a:r>
                      <a:endParaRPr lang="en-US" sz="48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48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0903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Abdullah</a:t>
                      </a:r>
                      <a:r>
                        <a:rPr lang="en-US" sz="4800" b="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et al.</a:t>
                      </a:r>
                      <a:endParaRPr lang="en-US" sz="48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0.9957</a:t>
                      </a:r>
                      <a:endParaRPr lang="en-US" sz="5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110619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8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Implemented</a:t>
                      </a:r>
                      <a:endParaRPr lang="en-US" sz="48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5400" b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0.9959</a:t>
                      </a:r>
                      <a:endParaRPr lang="en-US" sz="5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5400" b="0" dirty="0">
                        <a:solidFill>
                          <a:schemeClr val="tx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794417" y="1674614"/>
            <a:ext cx="89645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Our system outperforms one of their cryptosystems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520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 Analysis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287" y="1622093"/>
            <a:ext cx="5638800" cy="5064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03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Correlation Coefficient analysis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255098"/>
              </p:ext>
            </p:extLst>
          </p:nvPr>
        </p:nvGraphicFramePr>
        <p:xfrm>
          <a:off x="1600200" y="2124855"/>
          <a:ext cx="9108831" cy="357770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301262"/>
                <a:gridCol w="1112922"/>
                <a:gridCol w="1369749"/>
                <a:gridCol w="1198530"/>
                <a:gridCol w="1523844"/>
                <a:gridCol w="1301262"/>
                <a:gridCol w="1301262"/>
              </a:tblGrid>
              <a:tr h="741484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Correlation  </a:t>
                      </a:r>
                      <a:r>
                        <a:rPr lang="en-US" sz="1800" dirty="0">
                          <a:effectLst/>
                        </a:rPr>
                        <a:t>Based Analysis of selected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</a:rPr>
                        <a:t>Original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images </a:t>
                      </a:r>
                      <a:r>
                        <a:rPr lang="en-US" sz="1800" dirty="0">
                          <a:effectLst/>
                        </a:rPr>
                        <a:t>from the databases and  </a:t>
                      </a:r>
                      <a:r>
                        <a:rPr lang="en-US" sz="1800" dirty="0" smtClean="0">
                          <a:solidFill>
                            <a:srgbClr val="FF0000"/>
                          </a:solidFill>
                          <a:effectLst/>
                        </a:rPr>
                        <a:t>Encrypted </a:t>
                      </a:r>
                      <a:r>
                        <a:rPr lang="en-US" sz="1800" dirty="0">
                          <a:solidFill>
                            <a:srgbClr val="FF0000"/>
                          </a:solidFill>
                          <a:effectLst/>
                        </a:rPr>
                        <a:t>images </a:t>
                      </a:r>
                      <a:r>
                        <a:rPr lang="en-US" sz="1800" dirty="0">
                          <a:effectLst/>
                        </a:rPr>
                        <a:t>using the </a:t>
                      </a:r>
                      <a:r>
                        <a:rPr lang="en-US" sz="1800" dirty="0" smtClean="0">
                          <a:effectLst/>
                        </a:rPr>
                        <a:t>Implemented </a:t>
                      </a:r>
                      <a:r>
                        <a:rPr lang="en-US" sz="1800" dirty="0">
                          <a:effectLst/>
                        </a:rPr>
                        <a:t>Technique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090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IMAGE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ORIGINAL </a:t>
                      </a:r>
                      <a:r>
                        <a:rPr lang="en-US" sz="1800" b="1" dirty="0" err="1" smtClean="0">
                          <a:effectLst/>
                        </a:rPr>
                        <a:t>vs</a:t>
                      </a:r>
                      <a:r>
                        <a:rPr lang="en-US" sz="1800" b="1" dirty="0" smtClean="0">
                          <a:effectLst/>
                        </a:rPr>
                        <a:t> ORIGINAL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ORIGINAL</a:t>
                      </a:r>
                      <a:r>
                        <a:rPr lang="en-US" sz="1800" b="1" baseline="0" dirty="0" smtClean="0">
                          <a:effectLst/>
                        </a:rPr>
                        <a:t> </a:t>
                      </a:r>
                      <a:r>
                        <a:rPr lang="en-US" sz="1800" b="1" baseline="0" dirty="0" err="1" smtClean="0">
                          <a:effectLst/>
                        </a:rPr>
                        <a:t>vs</a:t>
                      </a:r>
                      <a:r>
                        <a:rPr lang="en-US" sz="1800" b="1" baseline="0" dirty="0" smtClean="0">
                          <a:effectLst/>
                        </a:rPr>
                        <a:t> </a:t>
                      </a:r>
                      <a:r>
                        <a:rPr lang="en-US" sz="1800" b="1" dirty="0" smtClean="0">
                          <a:effectLst/>
                        </a:rPr>
                        <a:t>ENCRYPTED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7090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Vertical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Horizontal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Diagonal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 smtClean="0">
                          <a:effectLst/>
                        </a:rPr>
                        <a:t>Vertical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Horizontal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Diagonal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090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BABOON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0.826108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0.87367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0.7843303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0.003892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0.0035843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0.0026529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0905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LENA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0.97266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0.94555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0.92130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0.00274938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0.0000223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</a:rPr>
                        <a:t>0.0006788</a:t>
                      </a:r>
                      <a:endParaRPr lang="en-US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39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Square Error Analysis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37" y="2640360"/>
            <a:ext cx="7711150" cy="235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608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Mean square error Analysis</a:t>
            </a:r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6026367"/>
              </p:ext>
            </p:extLst>
          </p:nvPr>
        </p:nvGraphicFramePr>
        <p:xfrm>
          <a:off x="1600200" y="1828800"/>
          <a:ext cx="8974977" cy="3431764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300163"/>
                <a:gridCol w="1332498"/>
                <a:gridCol w="1316330"/>
                <a:gridCol w="1316330"/>
                <a:gridCol w="1196663"/>
                <a:gridCol w="1196663"/>
                <a:gridCol w="1316330"/>
              </a:tblGrid>
              <a:tr h="868312">
                <a:tc gridSpan="7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MSE</a:t>
                      </a:r>
                      <a:r>
                        <a:rPr lang="en-US" sz="2400" baseline="0" dirty="0" smtClean="0">
                          <a:effectLst/>
                        </a:rPr>
                        <a:t> </a:t>
                      </a:r>
                      <a:r>
                        <a:rPr lang="en-US" sz="2400" dirty="0" smtClean="0">
                          <a:effectLst/>
                        </a:rPr>
                        <a:t>analysis </a:t>
                      </a:r>
                      <a:r>
                        <a:rPr lang="en-US" sz="2400" dirty="0">
                          <a:effectLst/>
                        </a:rPr>
                        <a:t>of 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  <a:effectLst/>
                        </a:rPr>
                        <a:t>Original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image</a:t>
                      </a:r>
                      <a:r>
                        <a:rPr lang="en-US" sz="2400" dirty="0">
                          <a:effectLst/>
                        </a:rPr>
                        <a:t> and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  <a:effectLst/>
                        </a:rPr>
                        <a:t>Decrypted </a:t>
                      </a:r>
                      <a:r>
                        <a:rPr lang="en-US" sz="2400" dirty="0">
                          <a:solidFill>
                            <a:srgbClr val="FF0000"/>
                          </a:solidFill>
                          <a:effectLst/>
                        </a:rPr>
                        <a:t>Image</a:t>
                      </a:r>
                      <a:endParaRPr lang="en-US" sz="2000" dirty="0">
                        <a:solidFill>
                          <a:srgbClr val="FF0000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54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effectLst/>
                        </a:rPr>
                        <a:t> </a:t>
                      </a:r>
                      <a:endParaRPr lang="en-US" sz="20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</a:rPr>
                        <a:t>BABOON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 smtClean="0">
                          <a:effectLst/>
                        </a:rPr>
                        <a:t>LENA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854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 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R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G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B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R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G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dirty="0">
                          <a:effectLst/>
                        </a:rPr>
                        <a:t>B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8544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effectLst/>
                        </a:rPr>
                        <a:t>MSE</a:t>
                      </a:r>
                      <a:endParaRPr lang="en-US" sz="20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0.2122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0.3313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0.3621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0.2231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0.2263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smtClean="0">
                          <a:effectLst/>
                        </a:rPr>
                        <a:t>0.1624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94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Sensitivity Analysis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505" y="1547250"/>
            <a:ext cx="5948363" cy="531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22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FOR KEY SENSITIVITY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76482" b="77741"/>
          <a:stretch/>
        </p:blipFill>
        <p:spPr>
          <a:xfrm>
            <a:off x="2274058" y="2036133"/>
            <a:ext cx="3813629" cy="3623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71273" b="71991"/>
          <a:stretch/>
        </p:blipFill>
        <p:spPr>
          <a:xfrm>
            <a:off x="6087686" y="2036132"/>
            <a:ext cx="3716181" cy="36232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56420" y="5816025"/>
            <a:ext cx="38625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/>
              <a:t>Correlation = ~ 0.003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3798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</a:t>
            </a:r>
            <a:r>
              <a:rPr lang="en-US" dirty="0" smtClean="0"/>
              <a:t>Space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537906"/>
            <a:ext cx="8974974" cy="3101983"/>
          </a:xfrm>
        </p:spPr>
        <p:txBody>
          <a:bodyPr>
            <a:normAutofit/>
          </a:bodyPr>
          <a:lstStyle/>
          <a:p>
            <a:pPr algn="just"/>
            <a:r>
              <a:rPr lang="en-US" sz="3000" dirty="0"/>
              <a:t>In the case of the logistic chaotic map, the chaotic behavior can be observed for 3.5&lt;λ&lt;4. </a:t>
            </a:r>
            <a:endParaRPr lang="en-US" sz="3000" dirty="0" smtClean="0"/>
          </a:p>
          <a:p>
            <a:pPr algn="just"/>
            <a:r>
              <a:rPr lang="en-US" sz="3000" dirty="0" smtClean="0"/>
              <a:t> There </a:t>
            </a:r>
            <a:r>
              <a:rPr lang="en-US" sz="3000" dirty="0"/>
              <a:t>are infinite values between 3.5 and 4. So the key space is infinite and the intruder will have to test all the possible keys for the brute-force attack.</a:t>
            </a:r>
          </a:p>
          <a:p>
            <a:pPr algn="just"/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593798" y="4143375"/>
            <a:ext cx="6987777" cy="254317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76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analysis 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9530578"/>
              </p:ext>
            </p:extLst>
          </p:nvPr>
        </p:nvGraphicFramePr>
        <p:xfrm>
          <a:off x="1890211" y="3112195"/>
          <a:ext cx="8684963" cy="3265009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911003"/>
                <a:gridCol w="2983257"/>
                <a:gridCol w="3790703"/>
              </a:tblGrid>
              <a:tr h="184919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IMAGE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TIME FOR </a:t>
                      </a: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Lightweight</a:t>
                      </a:r>
                    </a:p>
                    <a:p>
                      <a:pPr algn="ctr"/>
                      <a:r>
                        <a:rPr lang="en-US" sz="2400" dirty="0" smtClean="0"/>
                        <a:t>ENCRYPTION </a:t>
                      </a:r>
                    </a:p>
                    <a:p>
                      <a:pPr algn="ctr"/>
                      <a:r>
                        <a:rPr lang="en-US" sz="2400" dirty="0" smtClean="0"/>
                        <a:t>(seconds)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TIME FOR </a:t>
                      </a:r>
                    </a:p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AES</a:t>
                      </a:r>
                    </a:p>
                    <a:p>
                      <a:pPr algn="ctr"/>
                      <a:r>
                        <a:rPr lang="en-US" sz="2400" dirty="0" smtClean="0"/>
                        <a:t>ENCRYPTION </a:t>
                      </a:r>
                    </a:p>
                    <a:p>
                      <a:pPr algn="ctr"/>
                      <a:r>
                        <a:rPr lang="en-US" sz="2400" dirty="0" smtClean="0"/>
                        <a:t>(seconds)</a:t>
                      </a:r>
                    </a:p>
                  </a:txBody>
                  <a:tcPr/>
                </a:tc>
              </a:tr>
              <a:tr h="725174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Lena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9.967376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209.142729 (~3.48 min)</a:t>
                      </a:r>
                      <a:endParaRPr lang="en-US" sz="2800" b="0" dirty="0"/>
                    </a:p>
                  </a:txBody>
                  <a:tcPr/>
                </a:tc>
              </a:tr>
              <a:tr h="69064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smtClean="0"/>
                        <a:t>Baboon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10.520381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 smtClean="0"/>
                        <a:t>213.368554 (~3.55 min)</a:t>
                      </a:r>
                      <a:endParaRPr lang="en-US" sz="2800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600200" y="1727200"/>
            <a:ext cx="89749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/>
              <a:t>Time analysis is done using tic </a:t>
            </a:r>
            <a:r>
              <a:rPr lang="en-US" sz="2800" dirty="0" err="1" smtClean="0"/>
              <a:t>toc</a:t>
            </a:r>
            <a:r>
              <a:rPr lang="en-US" sz="2800" dirty="0" smtClean="0"/>
              <a:t> command in </a:t>
            </a:r>
            <a:r>
              <a:rPr lang="en-US" sz="2800" u="sng" dirty="0" smtClean="0">
                <a:solidFill>
                  <a:schemeClr val="accent1"/>
                </a:solidFill>
              </a:rPr>
              <a:t>MATLAB 2018b</a:t>
            </a:r>
            <a:r>
              <a:rPr lang="en-US" sz="2800" dirty="0" smtClean="0"/>
              <a:t> on </a:t>
            </a:r>
            <a:r>
              <a:rPr lang="pt-BR" sz="2800" u="sng" dirty="0" smtClean="0">
                <a:solidFill>
                  <a:srgbClr val="FF0000"/>
                </a:solidFill>
              </a:rPr>
              <a:t>AMD </a:t>
            </a:r>
            <a:r>
              <a:rPr lang="pt-BR" sz="2800" u="sng" dirty="0">
                <a:solidFill>
                  <a:srgbClr val="FF0000"/>
                </a:solidFill>
              </a:rPr>
              <a:t>A10-7400P Radeon R6, 10 Compute Cores 4C+6G   2.50 </a:t>
            </a:r>
            <a:r>
              <a:rPr lang="pt-BR" sz="2800" u="sng" dirty="0" smtClean="0">
                <a:solidFill>
                  <a:srgbClr val="FF0000"/>
                </a:solidFill>
              </a:rPr>
              <a:t>GHz with Windows 10</a:t>
            </a:r>
            <a:endParaRPr lang="en-US" sz="28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89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632204"/>
            <a:ext cx="8974974" cy="3686556"/>
          </a:xfrm>
        </p:spPr>
        <p:txBody>
          <a:bodyPr>
            <a:normAutofit/>
          </a:bodyPr>
          <a:lstStyle/>
          <a:p>
            <a:pPr algn="just"/>
            <a:r>
              <a:rPr lang="en-US" sz="3200" dirty="0" smtClean="0"/>
              <a:t>Implementing this cryptosystem on FPGA or high-end GPUs such as </a:t>
            </a:r>
            <a:r>
              <a:rPr lang="en-US" sz="3200" dirty="0"/>
              <a:t>new OpenGL extensions provided by NVIDIA in the GeForce 8 </a:t>
            </a:r>
            <a:r>
              <a:rPr lang="en-US" sz="3200" dirty="0" smtClean="0"/>
              <a:t>Series</a:t>
            </a:r>
          </a:p>
          <a:p>
            <a:pPr algn="just"/>
            <a:r>
              <a:rPr lang="en-US" sz="3200" dirty="0" smtClean="0"/>
              <a:t>Cryptosystems can be used in </a:t>
            </a:r>
            <a:r>
              <a:rPr lang="en-US" sz="3200" dirty="0" err="1" smtClean="0"/>
              <a:t>IoT</a:t>
            </a:r>
            <a:r>
              <a:rPr lang="en-US" sz="3200" dirty="0" smtClean="0"/>
              <a:t> devices as they transfer </a:t>
            </a:r>
            <a:r>
              <a:rPr lang="en-US" sz="3200" dirty="0"/>
              <a:t>massive amounts of </a:t>
            </a:r>
            <a:r>
              <a:rPr lang="en-US" sz="3200" dirty="0" smtClean="0"/>
              <a:t>data worth securing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10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(A) BABOON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(B) LENA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</a:t>
            </a: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3143250"/>
            <a:ext cx="2597150" cy="2597150"/>
          </a:xfrm>
        </p:spPr>
      </p:pic>
      <p:pic>
        <p:nvPicPr>
          <p:cNvPr id="8" name="Content Placeholder 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769" y="3143250"/>
            <a:ext cx="2597150" cy="25971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45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0200" y="1378226"/>
            <a:ext cx="8974974" cy="5479774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de-DE" dirty="0"/>
              <a:t>Copyright 2001-2005, J. J. Buchholz, Hochschule Bremen, </a:t>
            </a:r>
            <a:r>
              <a:rPr lang="de-DE" dirty="0" smtClean="0">
                <a:hlinkClick r:id="rId2"/>
              </a:rPr>
              <a:t>buchholz@hs-bremen.de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www.researchgate.net/publication/346446212_AES_Encryption_Study_Evaluation</a:t>
            </a:r>
            <a:endParaRPr lang="en-US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>
                <a:hlinkClick r:id="rId4"/>
              </a:rPr>
              <a:t>https://</a:t>
            </a:r>
            <a:r>
              <a:rPr lang="de-DE" dirty="0" smtClean="0">
                <a:hlinkClick r:id="rId4"/>
              </a:rPr>
              <a:t>link.springer.com/content/pdf/10.1007/s11042-022-13078-6.pdf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de-DE" dirty="0" smtClean="0">
                <a:hlinkClick r:id="rId5"/>
              </a:rPr>
              <a:t>https</a:t>
            </a:r>
            <a:r>
              <a:rPr lang="de-DE" dirty="0">
                <a:hlinkClick r:id="rId5"/>
              </a:rPr>
              <a:t>://</a:t>
            </a:r>
            <a:r>
              <a:rPr lang="de-DE" dirty="0" smtClean="0">
                <a:hlinkClick r:id="rId5"/>
              </a:rPr>
              <a:t>www.complexity-explorables.org/flongs/logistic/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Wu, Y., Noonan, J. P., &amp; </a:t>
            </a:r>
            <a:r>
              <a:rPr lang="en-US" dirty="0" err="1"/>
              <a:t>Agaian</a:t>
            </a:r>
            <a:r>
              <a:rPr lang="en-US" dirty="0"/>
              <a:t>, S. </a:t>
            </a:r>
            <a:r>
              <a:rPr lang="en-US" dirty="0" smtClean="0"/>
              <a:t> NPCR </a:t>
            </a:r>
            <a:r>
              <a:rPr lang="en-US" dirty="0"/>
              <a:t>and UACI randomness tests for image encryption. </a:t>
            </a:r>
            <a:r>
              <a:rPr lang="en-US" dirty="0" smtClean="0"/>
              <a:t>on </a:t>
            </a:r>
            <a:r>
              <a:rPr lang="en-US" dirty="0"/>
              <a:t>Journal of Selected Areas in Telecommunications (JSAT), 31-38. </a:t>
            </a:r>
            <a:r>
              <a:rPr lang="en-US" dirty="0" smtClean="0"/>
              <a:t>2011</a:t>
            </a:r>
            <a:r>
              <a:rPr lang="en-US" dirty="0"/>
              <a:t>. (http://www.cyberjournals.com/Papers/Apr2011/05.pdf</a:t>
            </a:r>
            <a:r>
              <a:rPr lang="en-US" dirty="0" smtClean="0"/>
              <a:t>)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He Y, Zhang YQ, Wang XY (2020) A new image encryption algorithm based on two-dimensional spatiotemporal chaotic system. Neural </a:t>
            </a:r>
            <a:r>
              <a:rPr lang="en-US" dirty="0" err="1"/>
              <a:t>Comput</a:t>
            </a:r>
            <a:r>
              <a:rPr lang="en-US" dirty="0"/>
              <a:t> &amp; </a:t>
            </a:r>
            <a:r>
              <a:rPr lang="en-US" dirty="0" err="1"/>
              <a:t>Applic</a:t>
            </a:r>
            <a:r>
              <a:rPr lang="en-US" dirty="0"/>
              <a:t> </a:t>
            </a:r>
            <a:r>
              <a:rPr lang="en-US" dirty="0" smtClean="0"/>
              <a:t>32:247–260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Alghafis</a:t>
            </a:r>
            <a:r>
              <a:rPr lang="en-US" dirty="0"/>
              <a:t> A, </a:t>
            </a:r>
            <a:r>
              <a:rPr lang="en-US" dirty="0" err="1"/>
              <a:t>Firdousi</a:t>
            </a:r>
            <a:r>
              <a:rPr lang="en-US" dirty="0"/>
              <a:t> F, </a:t>
            </a:r>
            <a:r>
              <a:rPr lang="en-US" dirty="0" err="1"/>
              <a:t>Batool</a:t>
            </a:r>
            <a:r>
              <a:rPr lang="en-US" dirty="0"/>
              <a:t> SI, Amin M (2020) An efficient image encryption scheme based on chaotic and deoxyribonucleic acid sequencing. Mathematics and Computers in Simulation (MATCOM), Elsevier 177, no. C: </a:t>
            </a:r>
            <a:r>
              <a:rPr lang="en-US" dirty="0" smtClean="0"/>
              <a:t>441–466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http://sites.google.com/site/athisnarayanan</a:t>
            </a:r>
            <a:r>
              <a:rPr lang="en-US" dirty="0" smtClean="0"/>
              <a:t>/</a:t>
            </a:r>
            <a:endParaRPr lang="de-DE" dirty="0"/>
          </a:p>
          <a:p>
            <a:pPr marL="342900" indent="-342900">
              <a:buFont typeface="+mj-lt"/>
              <a:buAutoNum type="arabicPeriod"/>
            </a:pPr>
            <a:r>
              <a:rPr lang="de-DE" dirty="0" smtClean="0">
                <a:hlinkClick r:id="rId6"/>
              </a:rPr>
              <a:t>https</a:t>
            </a:r>
            <a:r>
              <a:rPr lang="de-DE" dirty="0">
                <a:hlinkClick r:id="rId6"/>
              </a:rPr>
              <a:t>://</a:t>
            </a:r>
            <a:r>
              <a:rPr lang="de-DE" dirty="0" smtClean="0">
                <a:hlinkClick r:id="rId6"/>
              </a:rPr>
              <a:t>www.sciencedirect.com/science/article/pii/S1877050913006327</a:t>
            </a: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 smtClean="0"/>
          </a:p>
          <a:p>
            <a:pPr marL="342900" indent="-3429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6732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000" b="1" dirty="0" smtClean="0"/>
              <a:t>THANKYOU</a:t>
            </a:r>
            <a:endParaRPr lang="en-US" sz="60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37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Security at the application layer:</a:t>
            </a:r>
            <a:br>
              <a:rPr lang="en-US" dirty="0" smtClean="0"/>
            </a:br>
            <a:r>
              <a:rPr lang="en-US" dirty="0" smtClean="0"/>
              <a:t>system level Diagram of encryption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09511"/>
            <a:ext cx="8974974" cy="47821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4017645" y="1378226"/>
            <a:ext cx="1625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SHUFFLING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 flipH="1">
            <a:off x="7068524" y="1340179"/>
            <a:ext cx="208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SUBSTITUTION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6974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ENCRYPTION</a:t>
            </a:r>
            <a:br>
              <a:rPr lang="en-US" b="1" dirty="0" smtClean="0"/>
            </a:br>
            <a:r>
              <a:rPr lang="en-US" dirty="0" smtClean="0"/>
              <a:t>(1)Diffusion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946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 (Shuffling)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25"/>
          <a:stretch/>
        </p:blipFill>
        <p:spPr>
          <a:xfrm>
            <a:off x="1600200" y="1683204"/>
            <a:ext cx="9274077" cy="361451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28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/>
          <p:nvPr/>
        </p:nvCxnSpPr>
        <p:spPr>
          <a:xfrm>
            <a:off x="7835019" y="1776633"/>
            <a:ext cx="1948876" cy="113277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12353" y="2080274"/>
                <a:ext cx="6350649" cy="829138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𝒓𝒔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2353" y="2080274"/>
                <a:ext cx="6350649" cy="8291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40344" y="1472992"/>
                <a:ext cx="3494675" cy="607282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344" y="1472992"/>
                <a:ext cx="3494675" cy="60728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41266" y="2861563"/>
                <a:ext cx="2092817" cy="598562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𝒄𝒔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266" y="2861563"/>
                <a:ext cx="2092817" cy="59856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608903" y="3460125"/>
                <a:ext cx="2957541" cy="553998"/>
              </a:xfrm>
              <a:prstGeom prst="rect">
                <a:avLst/>
              </a:prstGeom>
              <a:solidFill>
                <a:schemeClr val="accent2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8903" y="3460125"/>
                <a:ext cx="2957541" cy="5539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38126" y="4513828"/>
            <a:ext cx="4669548" cy="2215991"/>
          </a:xfrm>
          <a:prstGeom prst="rect">
            <a:avLst/>
          </a:prstGeom>
          <a:solidFill>
            <a:schemeClr val="accent2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3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r = row</a:t>
            </a:r>
          </a:p>
          <a:p>
            <a:r>
              <a:rPr lang="en-US" sz="3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 = column</a:t>
            </a:r>
          </a:p>
          <a:p>
            <a:r>
              <a:rPr lang="en-US" sz="3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N = Size of Image (4x4)</a:t>
            </a:r>
          </a:p>
          <a:p>
            <a:r>
              <a:rPr lang="en-US" sz="3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D = Key Matrix</a:t>
            </a:r>
            <a:endParaRPr lang="en-US" sz="36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87673" y="4513828"/>
            <a:ext cx="5463034" cy="1107996"/>
          </a:xfrm>
          <a:prstGeom prst="rect">
            <a:avLst/>
          </a:prstGeom>
          <a:solidFill>
            <a:schemeClr val="accent2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3600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rs</a:t>
            </a:r>
            <a:r>
              <a:rPr lang="en-US" sz="3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= row of shuffled </a:t>
            </a:r>
            <a:r>
              <a:rPr lang="en-US" sz="3600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Img</a:t>
            </a:r>
            <a:endParaRPr lang="en-US" sz="3600" i="1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sz="3600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cs</a:t>
            </a:r>
            <a:r>
              <a:rPr lang="en-US" sz="3600" i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= column of shuffled </a:t>
            </a:r>
            <a:r>
              <a:rPr lang="en-US" sz="3600" i="1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Img</a:t>
            </a:r>
            <a:endParaRPr lang="en-US" sz="36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713" y="1472992"/>
            <a:ext cx="2351314" cy="2336888"/>
          </a:xfrm>
          <a:prstGeom prst="rect">
            <a:avLst/>
          </a:prstGeom>
        </p:spPr>
      </p:pic>
      <p:cxnSp>
        <p:nvCxnSpPr>
          <p:cNvPr id="9" name="Straight Arrow Connector 8"/>
          <p:cNvCxnSpPr>
            <a:stCxn id="6" idx="1"/>
          </p:cNvCxnSpPr>
          <p:nvPr/>
        </p:nvCxnSpPr>
        <p:spPr>
          <a:xfrm flipH="1">
            <a:off x="2660027" y="1776633"/>
            <a:ext cx="168031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3895" y="1472992"/>
            <a:ext cx="2318911" cy="23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776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Diffusion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3683022" y="3473132"/>
                <a:ext cx="4809330" cy="6908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22" y="3473132"/>
                <a:ext cx="4809330" cy="690895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683022" y="4164027"/>
                <a:ext cx="5451685" cy="23818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=4</m:t>
                      </m:r>
                    </m:oMath>
                  </m:oMathPara>
                </a14:m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𝒓𝒔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800">
                              <a:latin typeface="Cambria Math" panose="02040503050406030204" pitchFamily="18" charset="0"/>
                            </a:rPr>
                            <m:t>mod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+1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>
                          <a:latin typeface="Cambria Math" panose="02040503050406030204" pitchFamily="18" charset="0"/>
                        </a:rPr>
                        <m:t>𝒄𝒔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𝑟𝑠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𝑐𝑠</m:t>
                              </m:r>
                            </m:e>
                          </m:d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8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3,2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sz="2800" b="1" dirty="0" smtClean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3022" y="4164027"/>
                <a:ext cx="5451685" cy="23818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273" y="1528804"/>
            <a:ext cx="8136828" cy="208065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1325880" y="3142204"/>
            <a:ext cx="936457" cy="93449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84083" y="4076703"/>
            <a:ext cx="18322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KEY MATRIX</a:t>
            </a:r>
            <a:endParaRPr lang="en-US" sz="2000" b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0009051" y="3142204"/>
            <a:ext cx="840443" cy="93449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76068" y="4076703"/>
            <a:ext cx="2546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SHUFFLED IMAGE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21028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3106</TotalTime>
  <Words>1225</Words>
  <Application>Microsoft Office PowerPoint</Application>
  <PresentationFormat>Widescreen</PresentationFormat>
  <Paragraphs>756</Paragraphs>
  <Slides>41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Cambria Math</vt:lpstr>
      <vt:lpstr>Gill Sans MT</vt:lpstr>
      <vt:lpstr>Times New Roman</vt:lpstr>
      <vt:lpstr>Parcel</vt:lpstr>
      <vt:lpstr>DESIGN OF LIGHTWEIGHT ENCRYPTION SCHEME FOR SECURE DATA COMMUNICATION IN UAVs</vt:lpstr>
      <vt:lpstr>PROJECT OBJECTIVES</vt:lpstr>
      <vt:lpstr>OUTLINE</vt:lpstr>
      <vt:lpstr>DATA SET</vt:lpstr>
      <vt:lpstr>Security at the application layer: system level Diagram of encryption</vt:lpstr>
      <vt:lpstr>ENCRYPTION (1)Diffusion</vt:lpstr>
      <vt:lpstr>Diffusion (Shuffling)</vt:lpstr>
      <vt:lpstr>Diffusion Equation</vt:lpstr>
      <vt:lpstr>Diffusion example</vt:lpstr>
      <vt:lpstr>Diffusion</vt:lpstr>
      <vt:lpstr>Diffusion</vt:lpstr>
      <vt:lpstr>ENCRYPTION (2)Confusion</vt:lpstr>
      <vt:lpstr>Logistic chaotic map</vt:lpstr>
      <vt:lpstr>LOGISTIC CHAOTIC MAP</vt:lpstr>
      <vt:lpstr>Initializing parameters for  logistic chaotic map</vt:lpstr>
      <vt:lpstr>Initializing parameters for  logistic chaotic map</vt:lpstr>
      <vt:lpstr>S-box Generation Algorithm</vt:lpstr>
      <vt:lpstr>S-box</vt:lpstr>
      <vt:lpstr>S-box comparison</vt:lpstr>
      <vt:lpstr>Substitution using S‑boxes Algorithm</vt:lpstr>
      <vt:lpstr>Substitution/confusion</vt:lpstr>
      <vt:lpstr>Complete encryption(C+D) Results</vt:lpstr>
      <vt:lpstr>DECRYPTION</vt:lpstr>
      <vt:lpstr>Reverse diffusion Algorithm</vt:lpstr>
      <vt:lpstr>Reverse Confusion Algorithm </vt:lpstr>
      <vt:lpstr>Complete decryption results</vt:lpstr>
      <vt:lpstr>Security analysis</vt:lpstr>
      <vt:lpstr>Differential analysis</vt:lpstr>
      <vt:lpstr>Differential analysis</vt:lpstr>
      <vt:lpstr>Comparison with state-of-the-art cryptosystem</vt:lpstr>
      <vt:lpstr>Histogram Analysis</vt:lpstr>
      <vt:lpstr>Correlation Coefficient analysis</vt:lpstr>
      <vt:lpstr>Mean Square Error Analysis</vt:lpstr>
      <vt:lpstr>Mean square error Analysis</vt:lpstr>
      <vt:lpstr>Key Sensitivity Analysis</vt:lpstr>
      <vt:lpstr>COMPARISON FOR KEY SENSITIVITY</vt:lpstr>
      <vt:lpstr>Key Space Analysis</vt:lpstr>
      <vt:lpstr>Time analysis </vt:lpstr>
      <vt:lpstr>Future work</vt:lpstr>
      <vt:lpstr>References</vt:lpstr>
      <vt:lpstr>THANKYOU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Professional practice  final project</dc:title>
  <dc:creator>Maaz Jamshaid</dc:creator>
  <cp:lastModifiedBy>Arslan</cp:lastModifiedBy>
  <cp:revision>240</cp:revision>
  <dcterms:created xsi:type="dcterms:W3CDTF">2022-06-28T13:07:29Z</dcterms:created>
  <dcterms:modified xsi:type="dcterms:W3CDTF">2022-07-21T03:27:04Z</dcterms:modified>
</cp:coreProperties>
</file>